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8" r:id="rId2"/>
    <p:sldId id="309" r:id="rId3"/>
    <p:sldId id="256" r:id="rId4"/>
    <p:sldId id="302" r:id="rId5"/>
    <p:sldId id="304" r:id="rId6"/>
    <p:sldId id="305" r:id="rId7"/>
    <p:sldId id="295" r:id="rId8"/>
    <p:sldId id="270" r:id="rId9"/>
    <p:sldId id="322" r:id="rId10"/>
    <p:sldId id="289" r:id="rId11"/>
    <p:sldId id="288" r:id="rId12"/>
    <p:sldId id="325" r:id="rId13"/>
    <p:sldId id="335" r:id="rId14"/>
    <p:sldId id="310" r:id="rId15"/>
    <p:sldId id="326" r:id="rId16"/>
    <p:sldId id="329" r:id="rId17"/>
    <p:sldId id="332" r:id="rId18"/>
    <p:sldId id="278" r:id="rId19"/>
    <p:sldId id="306" r:id="rId20"/>
    <p:sldId id="308" r:id="rId21"/>
    <p:sldId id="333" r:id="rId22"/>
    <p:sldId id="323" r:id="rId23"/>
    <p:sldId id="334" r:id="rId24"/>
    <p:sldId id="300" r:id="rId25"/>
    <p:sldId id="327" r:id="rId26"/>
    <p:sldId id="314" r:id="rId27"/>
    <p:sldId id="315" r:id="rId28"/>
    <p:sldId id="261" r:id="rId29"/>
    <p:sldId id="268" r:id="rId30"/>
    <p:sldId id="324" r:id="rId31"/>
    <p:sldId id="316" r:id="rId32"/>
    <p:sldId id="319" r:id="rId33"/>
    <p:sldId id="320" r:id="rId34"/>
    <p:sldId id="330" r:id="rId35"/>
    <p:sldId id="331" r:id="rId36"/>
    <p:sldId id="318" r:id="rId37"/>
    <p:sldId id="293" r:id="rId38"/>
    <p:sldId id="336" r:id="rId39"/>
    <p:sldId id="294" r:id="rId40"/>
    <p:sldId id="279" r:id="rId41"/>
    <p:sldId id="337" r:id="rId42"/>
    <p:sldId id="281" r:id="rId43"/>
    <p:sldId id="282" r:id="rId44"/>
    <p:sldId id="283" r:id="rId45"/>
    <p:sldId id="284" r:id="rId46"/>
    <p:sldId id="285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94629" autoAdjust="0"/>
  </p:normalViewPr>
  <p:slideViewPr>
    <p:cSldViewPr>
      <p:cViewPr>
        <p:scale>
          <a:sx n="75" d="100"/>
          <a:sy n="75" d="100"/>
        </p:scale>
        <p:origin x="-2664" y="-8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45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Calibri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alibri Light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 Light" pitchFamily="34" charset="0"/>
              </a:defRPr>
            </a:lvl1pPr>
          </a:lstStyle>
          <a:p>
            <a:fld id="{525055BA-3B66-4727-B160-4BC3AFF2A205}" type="datetimeFigureOut">
              <a:rPr lang="en-US" smtClean="0"/>
              <a:pPr/>
              <a:t>3/21/2017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 Light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 Light" pitchFamily="34" charset="0"/>
              </a:defRPr>
            </a:lvl1pPr>
          </a:lstStyle>
          <a:p>
            <a:fld id="{2BCCC537-DF91-437E-982B-67D2A1A61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64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400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053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67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23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808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021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06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76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881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361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 Light" pitchFamily="34" charset="0"/>
              </a:defRPr>
            </a:lvl1pPr>
          </a:lstStyle>
          <a:p>
            <a:fld id="{525055BA-3B66-4727-B160-4BC3AFF2A205}" type="datetimeFigureOut">
              <a:rPr lang="en-US" smtClean="0"/>
              <a:pPr/>
              <a:t>3/21/2017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itchFamily="34" charset="0"/>
              </a:defRPr>
            </a:lvl1pPr>
          </a:lstStyle>
          <a:p>
            <a:fld id="{2BCCC537-DF91-437E-982B-67D2A1A61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060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alibri Light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9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microsoft.com/office/2007/relationships/hdphoto" Target="../media/hdphoto5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9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microsoft.com/office/2007/relationships/hdphoto" Target="../media/hdphoto5.wdp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9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microsoft.com/office/2007/relationships/hdphoto" Target="../media/hdphoto5.wdp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34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Outline of Workshop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14400"/>
            <a:ext cx="8458200" cy="54864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b="1" dirty="0" smtClean="0"/>
              <a:t>First thing: </a:t>
            </a:r>
            <a:r>
              <a:rPr lang="en-US" sz="2400" dirty="0" smtClean="0"/>
              <a:t>How to use Jupyter Notebooks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b="1" dirty="0" smtClean="0"/>
              <a:t>Morning (pre-break): </a:t>
            </a:r>
          </a:p>
          <a:p>
            <a:pPr>
              <a:buFontTx/>
              <a:buChar char="-"/>
            </a:pPr>
            <a:r>
              <a:rPr lang="en-US" sz="2400" dirty="0" smtClean="0"/>
              <a:t>Introduction to statistics and spatial-temporal autocorrelation</a:t>
            </a:r>
          </a:p>
          <a:p>
            <a:pPr>
              <a:buFontTx/>
              <a:buChar char="-"/>
            </a:pPr>
            <a:r>
              <a:rPr lang="en-US" sz="2400" dirty="0" smtClean="0"/>
              <a:t>Simulations to understand concepts of autocorrelation and stochastic realization</a:t>
            </a:r>
          </a:p>
          <a:p>
            <a:pPr marL="0" indent="0">
              <a:buNone/>
            </a:pPr>
            <a:r>
              <a:rPr lang="en-US" sz="2400" b="1" dirty="0" smtClean="0"/>
              <a:t>Morning (post-break):</a:t>
            </a:r>
          </a:p>
          <a:p>
            <a:pPr>
              <a:buFontTx/>
              <a:buChar char="-"/>
            </a:pPr>
            <a:r>
              <a:rPr lang="en-US" sz="2400" dirty="0" smtClean="0"/>
              <a:t>Understanding the consequences of space-time autocorrelation for scientific inferences</a:t>
            </a:r>
          </a:p>
          <a:p>
            <a:pPr>
              <a:buFontTx/>
              <a:buChar char="-"/>
            </a:pPr>
            <a:r>
              <a:rPr lang="en-US" sz="2400" dirty="0" smtClean="0"/>
              <a:t>Code </a:t>
            </a:r>
            <a:r>
              <a:rPr lang="en-US" sz="2400" dirty="0" smtClean="0"/>
              <a:t>and hands-on </a:t>
            </a:r>
            <a:r>
              <a:rPr lang="en-US" sz="2400" dirty="0" smtClean="0"/>
              <a:t>time </a:t>
            </a:r>
            <a:r>
              <a:rPr lang="en-US" sz="2400" dirty="0" smtClean="0"/>
              <a:t>to </a:t>
            </a:r>
            <a:r>
              <a:rPr lang="en-US" sz="2400" dirty="0" smtClean="0"/>
              <a:t>fit various time series and spatial models </a:t>
            </a:r>
          </a:p>
          <a:p>
            <a:pPr marL="0" indent="0">
              <a:buNone/>
            </a:pPr>
            <a:r>
              <a:rPr lang="en-US" sz="2400" b="1" dirty="0" smtClean="0"/>
              <a:t>Afternoon:</a:t>
            </a:r>
          </a:p>
          <a:p>
            <a:pPr>
              <a:buFontTx/>
              <a:buChar char="-"/>
            </a:pPr>
            <a:r>
              <a:rPr lang="en-US" sz="2400" dirty="0" smtClean="0"/>
              <a:t>Analyze three datasets of varying size and complexity (time vs. space vs. space/time</a:t>
            </a:r>
          </a:p>
          <a:p>
            <a:pPr>
              <a:buFontTx/>
              <a:buChar char="-"/>
            </a:pPr>
            <a:r>
              <a:rPr lang="en-US" sz="2400" dirty="0" smtClean="0"/>
              <a:t>3pm presentations of Jupyter notebooks to give updates and tips</a:t>
            </a:r>
          </a:p>
          <a:p>
            <a:pPr>
              <a:buFontTx/>
              <a:buChar char="-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899768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heat extremes united stat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5580" y="76200"/>
            <a:ext cx="420602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100 degree days united state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8678" y="3868615"/>
            <a:ext cx="4322619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epa.gov/sites/production/files/styles/large/public/2016-07/temperature-download3-2016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2400" y="304800"/>
            <a:ext cx="4282891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www.epa.gov/sites/production/files/styles/large/public/2016-07/temperature-download3-2016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20262" y="2996651"/>
            <a:ext cx="3004138" cy="52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melstrong.org/attachments/article/12/US_average_min_temp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635906"/>
            <a:ext cx="4187997" cy="297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37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3944"/>
          <a:stretch/>
        </p:blipFill>
        <p:spPr bwMode="auto">
          <a:xfrm>
            <a:off x="762000" y="364041"/>
            <a:ext cx="7032885" cy="611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https://www.ars.usda.gov/images/docs/12462_12656/7hO3TongO3modelCropLoss%20AtmosEnviron0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1333501"/>
            <a:ext cx="3885600" cy="236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Pollution Over U.S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78442" y="1171127"/>
            <a:ext cx="4566254" cy="268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8800" y="76200"/>
            <a:ext cx="2362200" cy="899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4191000"/>
            <a:ext cx="8839200" cy="24384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Utah department of environment claims research demonstrates Asian source of ozone, meaning the state is not in violation of EPA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u="sng" dirty="0" smtClean="0"/>
              <a:t>Empirical</a:t>
            </a:r>
            <a:r>
              <a:rPr lang="en-US" dirty="0" smtClean="0"/>
              <a:t> science hotly contested: statisticians to the rescue!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We will see how properly treating spatial/temporal properties is critical to empirical inference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73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Generates the Pattern? </a:t>
            </a:r>
            <a:br>
              <a:rPr lang="en-US" dirty="0" smtClean="0"/>
            </a:br>
            <a:r>
              <a:rPr lang="en-US" sz="2700" dirty="0" smtClean="0"/>
              <a:t>Key concept: </a:t>
            </a:r>
            <a:r>
              <a:rPr lang="en-US" sz="2700" i="1" dirty="0" smtClean="0"/>
              <a:t>correlation as a function of lag</a:t>
            </a:r>
            <a:endParaRPr lang="en-US" sz="36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8800" y="3048000"/>
            <a:ext cx="3505200" cy="33445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 smtClean="0"/>
              <a:t>Places closer to one another are more similar</a:t>
            </a:r>
          </a:p>
          <a:p>
            <a:pPr marL="0" indent="0">
              <a:buNone/>
            </a:pPr>
            <a:endParaRPr lang="en-US" sz="2600" dirty="0" smtClean="0"/>
          </a:p>
          <a:p>
            <a:pPr marL="0" indent="0">
              <a:buNone/>
            </a:pPr>
            <a:r>
              <a:rPr lang="en-US" sz="2600" dirty="0" smtClean="0"/>
              <a:t>Correlation falls away as a function of lag</a:t>
            </a:r>
            <a:endParaRPr lang="en-US" sz="26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1881"/>
          <a:stretch/>
        </p:blipFill>
        <p:spPr bwMode="auto">
          <a:xfrm>
            <a:off x="5638800" y="1397001"/>
            <a:ext cx="3325864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71600"/>
            <a:ext cx="5105400" cy="5020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5469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Generates the Pattern? </a:t>
            </a:r>
            <a:br>
              <a:rPr lang="en-US" dirty="0" smtClean="0"/>
            </a:br>
            <a:r>
              <a:rPr lang="en-US" sz="2700" dirty="0" smtClean="0"/>
              <a:t>Key concept: </a:t>
            </a:r>
            <a:r>
              <a:rPr lang="en-US" sz="2700" i="1" dirty="0" smtClean="0"/>
              <a:t>correlation as a function of lag</a:t>
            </a:r>
            <a:endParaRPr lang="en-US" sz="36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0" y="3581400"/>
            <a:ext cx="3810000" cy="3200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 smtClean="0"/>
              <a:t>In space, this pervasive phenomena generates pattern </a:t>
            </a:r>
          </a:p>
          <a:p>
            <a:pPr marL="0" indent="0">
              <a:buNone/>
            </a:pPr>
            <a:r>
              <a:rPr lang="en-US" sz="2600" dirty="0" smtClean="0"/>
              <a:t>This simple fact has broad implications that can play tricks on our ideas about science!</a:t>
            </a:r>
            <a:endParaRPr lang="en-US" sz="2600" dirty="0"/>
          </a:p>
        </p:txBody>
      </p:sp>
      <p:pic>
        <p:nvPicPr>
          <p:cNvPr id="8" name="Picture 7" descr="https://www.ars.usda.gov/images/docs/12462_12656/7hO3TongO3modelCropLoss%20AtmosEnviron0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86400" y="1399186"/>
            <a:ext cx="3276600" cy="199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99187"/>
            <a:ext cx="4991893" cy="4909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8533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84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Autocorrelation functions</a:t>
            </a:r>
            <a:endParaRPr lang="en-US" dirty="0"/>
          </a:p>
        </p:txBody>
      </p:sp>
      <p:pic>
        <p:nvPicPr>
          <p:cNvPr id="5" name="Picture 4" descr="Image result for 100 degree days united state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33600" y="914400"/>
            <a:ext cx="4682838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346" y="4051300"/>
            <a:ext cx="6248400" cy="2598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831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concept of </a:t>
            </a:r>
            <a:r>
              <a:rPr lang="en-US" i="1" dirty="0" smtClean="0"/>
              <a:t>stochastic realization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85800" y="1290935"/>
                <a:ext cx="34754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2400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+</m:t>
                      </m:r>
                      <m:r>
                        <a:rPr lang="en-US" sz="2400" b="0" i="1" smtClean="0">
                          <a:latin typeface="Cambria Math"/>
                        </a:rPr>
                        <m:t>𝑒</m:t>
                      </m:r>
                      <m:r>
                        <a:rPr lang="en-US" sz="2400" b="0" i="1" smtClean="0">
                          <a:latin typeface="Cambria Math"/>
                        </a:rPr>
                        <m:t>(</m:t>
                      </m:r>
                      <m:r>
                        <a:rPr lang="en-US" sz="2400" b="0" i="1" smtClean="0">
                          <a:latin typeface="Cambria Math"/>
                        </a:rPr>
                        <m:t>𝑡</m:t>
                      </m:r>
                      <m:r>
                        <a:rPr lang="en-US" sz="2400" b="0" i="1" smtClean="0">
                          <a:latin typeface="Cambria Math"/>
                        </a:rPr>
                        <m:t>)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290935"/>
                <a:ext cx="3475439" cy="461665"/>
              </a:xfrm>
              <a:prstGeom prst="rect">
                <a:avLst/>
              </a:prstGeom>
              <a:blipFill rotWithShape="1">
                <a:blip r:embed="rId2"/>
                <a:stretch>
                  <a:fillRect t="-10526" r="-2982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304800" y="2438399"/>
            <a:ext cx="8052363" cy="3694773"/>
            <a:chOff x="421280" y="2057400"/>
            <a:chExt cx="4008839" cy="1839429"/>
          </a:xfrm>
        </p:grpSpPr>
        <p:pic>
          <p:nvPicPr>
            <p:cNvPr id="5122" name="Picture 2" descr="http://study.com/cimages/multimages/16/Normal_distribution_and_scales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143" b="28482"/>
            <a:stretch/>
          </p:blipFill>
          <p:spPr bwMode="auto">
            <a:xfrm>
              <a:off x="421280" y="2057400"/>
              <a:ext cx="4008839" cy="1619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555622" y="3612772"/>
                  <a:ext cx="559106" cy="28405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latin typeface="Cambria Math"/>
                          </a:rPr>
                          <m:t>𝑒</m:t>
                        </m:r>
                        <m:r>
                          <a:rPr lang="en-US" sz="2800" i="1">
                            <a:latin typeface="Cambria Math"/>
                          </a:rPr>
                          <m:t>(</m:t>
                        </m:r>
                        <m:r>
                          <a:rPr lang="en-US" sz="2800" i="1">
                            <a:latin typeface="Cambria Math"/>
                          </a:rPr>
                          <m:t>𝑡</m:t>
                        </m:r>
                        <m:r>
                          <a:rPr lang="en-US" sz="2800" i="1">
                            <a:latin typeface="Cambria Math"/>
                          </a:rPr>
                          <m:t>) 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5622" y="3612772"/>
                  <a:ext cx="559106" cy="28405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t="-9677" r="-7568" b="-215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800600" y="1290935"/>
                <a:ext cx="310456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𝑒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 ~ </m:t>
                      </m:r>
                      <m:r>
                        <a:rPr lang="en-US" sz="2400" b="0" i="1" smtClean="0">
                          <a:latin typeface="Cambria Math"/>
                        </a:rPr>
                        <m:t>𝑁𝑜𝑟𝑚𝑎𝑙</m:t>
                      </m:r>
                      <m:r>
                        <a:rPr lang="en-US" sz="2400" b="0" i="1" smtClean="0">
                          <a:latin typeface="Cambria Math"/>
                        </a:rPr>
                        <m:t>(0,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1290935"/>
                <a:ext cx="3104568" cy="461665"/>
              </a:xfrm>
              <a:prstGeom prst="rect">
                <a:avLst/>
              </a:prstGeom>
              <a:blipFill rotWithShape="1">
                <a:blip r:embed="rId5"/>
                <a:stretch>
                  <a:fillRect t="-10526" r="-353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1828800" y="1752600"/>
            <a:ext cx="487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*first-order linear autoregressive model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51487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concept of </a:t>
            </a:r>
            <a:r>
              <a:rPr lang="en-US" i="1" dirty="0" smtClean="0"/>
              <a:t>stochastic realization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85800" y="1290935"/>
                <a:ext cx="34754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2400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+</m:t>
                      </m:r>
                      <m:r>
                        <a:rPr lang="en-US" sz="2400" b="0" i="1" smtClean="0">
                          <a:latin typeface="Cambria Math"/>
                        </a:rPr>
                        <m:t>𝑒</m:t>
                      </m:r>
                      <m:r>
                        <a:rPr lang="en-US" sz="2400" b="0" i="1" smtClean="0">
                          <a:latin typeface="Cambria Math"/>
                        </a:rPr>
                        <m:t>(</m:t>
                      </m:r>
                      <m:r>
                        <a:rPr lang="en-US" sz="2400" b="0" i="1" smtClean="0">
                          <a:latin typeface="Cambria Math"/>
                        </a:rPr>
                        <m:t>𝑡</m:t>
                      </m:r>
                      <m:r>
                        <a:rPr lang="en-US" sz="2400" b="0" i="1" smtClean="0">
                          <a:latin typeface="Cambria Math"/>
                        </a:rPr>
                        <m:t>)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290935"/>
                <a:ext cx="3475439" cy="461665"/>
              </a:xfrm>
              <a:prstGeom prst="rect">
                <a:avLst/>
              </a:prstGeom>
              <a:blipFill rotWithShape="1">
                <a:blip r:embed="rId2"/>
                <a:stretch>
                  <a:fillRect t="-10526" r="-2982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457200" y="1905001"/>
            <a:ext cx="3467100" cy="1637474"/>
            <a:chOff x="421280" y="2057400"/>
            <a:chExt cx="4008839" cy="1893332"/>
          </a:xfrm>
        </p:grpSpPr>
        <p:pic>
          <p:nvPicPr>
            <p:cNvPr id="5122" name="Picture 2" descr="http://study.com/cimages/multimages/16/Normal_distribution_and_scales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143" b="28482"/>
            <a:stretch/>
          </p:blipFill>
          <p:spPr bwMode="auto">
            <a:xfrm>
              <a:off x="421280" y="2057400"/>
              <a:ext cx="4008839" cy="1619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503286" y="3581400"/>
                  <a:ext cx="69711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𝑒</m:t>
                        </m:r>
                        <m:r>
                          <a:rPr lang="en-US" i="1">
                            <a:latin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)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3286" y="3581400"/>
                  <a:ext cx="697114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t="-9615" r="-24242" b="-4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531" y="1379619"/>
            <a:ext cx="3851469" cy="2277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915711"/>
            <a:ext cx="3832031" cy="2214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6"/>
          <a:stretch/>
        </p:blipFill>
        <p:spPr bwMode="auto">
          <a:xfrm>
            <a:off x="4800600" y="3886200"/>
            <a:ext cx="3581400" cy="2318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1065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5344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The expected variance of a temporal process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14800"/>
            <a:ext cx="8229600" cy="2163763"/>
          </a:xfrm>
        </p:spPr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86909" y="1163493"/>
                <a:ext cx="33382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 dirty="0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1" dirty="0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𝛼</m:t>
                          </m:r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09" y="1163493"/>
                <a:ext cx="3338286" cy="369332"/>
              </a:xfrm>
              <a:prstGeom prst="rect">
                <a:avLst/>
              </a:prstGeom>
              <a:blipFill rotWithShape="1">
                <a:blip r:embed="rId2"/>
                <a:stretch>
                  <a:fillRect t="-8333" r="-18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447800" y="1696893"/>
                <a:ext cx="27345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Var</m:t>
                      </m:r>
                      <m:r>
                        <a:rPr lang="en-US">
                          <a:latin typeface="Cambria Math"/>
                        </a:rPr>
                        <m:t>[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i="1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]+</m:t>
                      </m:r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Var</m:t>
                      </m:r>
                      <m:r>
                        <a:rPr lang="en-US" i="1">
                          <a:latin typeface="Cambria Math"/>
                        </a:rPr>
                        <m:t>[</m:t>
                      </m:r>
                      <m:r>
                        <a:rPr lang="en-US" i="1">
                          <a:latin typeface="Cambria Math"/>
                        </a:rPr>
                        <m:t>𝑒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1696893"/>
                <a:ext cx="2734595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8197" r="-245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447800" y="2165761"/>
                <a:ext cx="28534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Var</m:t>
                      </m:r>
                      <m:r>
                        <a:rPr lang="en-US">
                          <a:latin typeface="Cambria Math"/>
                        </a:rPr>
                        <m:t>[</m:t>
                      </m:r>
                      <m:r>
                        <a:rPr lang="en-US" i="1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]+</m:t>
                      </m:r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Var</m:t>
                      </m:r>
                      <m:r>
                        <a:rPr lang="en-US" i="1">
                          <a:latin typeface="Cambria Math"/>
                        </a:rPr>
                        <m:t>[</m:t>
                      </m:r>
                      <m:r>
                        <a:rPr lang="en-US" i="1">
                          <a:latin typeface="Cambria Math"/>
                        </a:rPr>
                        <m:t>𝑒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2165761"/>
                <a:ext cx="2853410" cy="369332"/>
              </a:xfrm>
              <a:prstGeom prst="rect">
                <a:avLst/>
              </a:prstGeom>
              <a:blipFill rotWithShape="1">
                <a:blip r:embed="rId4"/>
                <a:stretch>
                  <a:fillRect t="-8197" r="-235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435100" y="2611293"/>
                <a:ext cx="21932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Var</m:t>
                      </m:r>
                      <m:r>
                        <a:rPr lang="en-US">
                          <a:latin typeface="Cambria Math"/>
                        </a:rPr>
                        <m:t>[</m:t>
                      </m:r>
                      <m:r>
                        <a:rPr lang="en-US" i="1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]+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100" y="2611293"/>
                <a:ext cx="2193293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8197" r="-333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447800" y="2992293"/>
                <a:ext cx="2734595" cy="6127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2992293"/>
                <a:ext cx="2734595" cy="612732"/>
              </a:xfrm>
              <a:prstGeom prst="rect">
                <a:avLst/>
              </a:prstGeom>
              <a:blipFill rotWithShape="1">
                <a:blip r:embed="rId6"/>
                <a:stretch>
                  <a:fillRect r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1447799" y="3009474"/>
            <a:ext cx="2734596" cy="6481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656" y="1106610"/>
            <a:ext cx="3262944" cy="2664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618253" y="1332770"/>
                <a:ext cx="100527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000" b="0" i="0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253" y="1332770"/>
                <a:ext cx="1005275" cy="400110"/>
              </a:xfrm>
              <a:prstGeom prst="rect">
                <a:avLst/>
              </a:prstGeom>
              <a:blipFill rotWithShape="1">
                <a:blip r:embed="rId8"/>
                <a:stretch>
                  <a:fillRect t="-7692" r="-8485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6598128" y="3581400"/>
                <a:ext cx="44723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8128" y="3581400"/>
                <a:ext cx="447237" cy="461665"/>
              </a:xfrm>
              <a:prstGeom prst="rect">
                <a:avLst/>
              </a:prstGeom>
              <a:blipFill rotWithShape="1">
                <a:blip r:embed="rId9"/>
                <a:stretch>
                  <a:fillRect t="-10667" r="-27027" b="-2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6504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458200" cy="228600"/>
          </a:xfrm>
        </p:spPr>
        <p:txBody>
          <a:bodyPr>
            <a:noAutofit/>
          </a:bodyPr>
          <a:lstStyle/>
          <a:p>
            <a:r>
              <a:rPr lang="en-US" sz="3600" dirty="0" smtClean="0"/>
              <a:t>Simulate autocorrelated data (hands-on)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109" y="838200"/>
            <a:ext cx="8876491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769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258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Estimate the autocorrelation function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659114"/>
            <a:ext cx="9067800" cy="5741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9800" y="790300"/>
            <a:ext cx="2950820" cy="58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79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to use Jupyter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3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0000"/>
          <a:stretch/>
        </p:blipFill>
        <p:spPr bwMode="auto">
          <a:xfrm>
            <a:off x="88533" y="1219200"/>
            <a:ext cx="8852267" cy="2282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8438"/>
            <a:ext cx="8229600" cy="258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Estimate the autocorrelation function</a:t>
            </a:r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666" y="1206500"/>
            <a:ext cx="3851469" cy="2277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464" t="54251"/>
          <a:stretch/>
        </p:blipFill>
        <p:spPr bwMode="auto">
          <a:xfrm>
            <a:off x="180750" y="3733800"/>
            <a:ext cx="8667831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543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534400" cy="411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almighty variance-covariance matrix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" y="1066800"/>
            <a:ext cx="3883495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835" y="1066800"/>
            <a:ext cx="5315165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20" y="3657600"/>
            <a:ext cx="6937274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6743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Simulate spatially autocorrelated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14" y="1138337"/>
            <a:ext cx="8836742" cy="4729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3539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Simulate spatially autocorrelated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723" y="5029200"/>
            <a:ext cx="8229600" cy="139700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47" y="990600"/>
            <a:ext cx="8956553" cy="3738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876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1447800"/>
            <a:ext cx="8686800" cy="457200"/>
          </a:xfrm>
        </p:spPr>
        <p:txBody>
          <a:bodyPr>
            <a:noAutofit/>
          </a:bodyPr>
          <a:lstStyle/>
          <a:p>
            <a:r>
              <a:rPr lang="en-US" sz="4000" dirty="0" smtClean="0"/>
              <a:t>WHY SHOULD ENVIRONMENTAL SCIENTISTS CARE?</a:t>
            </a:r>
            <a:endParaRPr lang="en-US" sz="4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3400" y="3505200"/>
            <a:ext cx="82296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 Light" pitchFamily="34" charset="0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38100" y="2819400"/>
            <a:ext cx="9220200" cy="29186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 Light" pitchFamily="34" charset="0"/>
                <a:ea typeface="+mj-ea"/>
                <a:cs typeface="+mj-cs"/>
              </a:defRPr>
            </a:lvl1pPr>
          </a:lstStyle>
          <a:p>
            <a:endParaRPr lang="en-US" sz="3200" dirty="0"/>
          </a:p>
          <a:p>
            <a:r>
              <a:rPr lang="en-US" sz="3200" u="sng" dirty="0" smtClean="0"/>
              <a:t> Magnitude of autocorrelation controls the quantity of information in space/time data</a:t>
            </a:r>
          </a:p>
          <a:p>
            <a:endParaRPr lang="en-US" sz="3200" dirty="0"/>
          </a:p>
          <a:p>
            <a:r>
              <a:rPr lang="en-US" sz="3200" u="sng" dirty="0"/>
              <a:t> The width of confidence intervals, </a:t>
            </a:r>
            <a:r>
              <a:rPr lang="en-US" sz="3200" u="sng" dirty="0" err="1"/>
              <a:t>p.values</a:t>
            </a:r>
            <a:r>
              <a:rPr lang="en-US" sz="3200" u="sng" dirty="0"/>
              <a:t>, posterior </a:t>
            </a:r>
            <a:r>
              <a:rPr lang="en-US" sz="3200" u="sng" dirty="0" smtClean="0"/>
              <a:t>probabilities</a:t>
            </a:r>
            <a:r>
              <a:rPr lang="en-US" sz="3200" u="sng" dirty="0"/>
              <a:t>, and other empirical inferences depend critically on </a:t>
            </a:r>
            <a:r>
              <a:rPr lang="en-US" sz="3200" u="sng" dirty="0" smtClean="0"/>
              <a:t>characterizing the autocorrelation, as we shall see…</a:t>
            </a:r>
            <a:endParaRPr lang="en-US" sz="3200" u="sng" dirty="0"/>
          </a:p>
          <a:p>
            <a:endParaRPr lang="en-US" sz="3200" u="sng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219200" y="152400"/>
            <a:ext cx="66294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 Light" pitchFamily="34" charset="0"/>
                <a:ea typeface="+mj-ea"/>
                <a:cs typeface="+mj-cs"/>
              </a:defRPr>
            </a:lvl1pPr>
          </a:lstStyle>
          <a:p>
            <a:r>
              <a:rPr lang="en-US" sz="2400" i="1" dirty="0" smtClean="0"/>
              <a:t>AFTER BREAK…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44028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1143000"/>
          </a:xfrm>
        </p:spPr>
        <p:txBody>
          <a:bodyPr>
            <a:normAutofit/>
          </a:bodyPr>
          <a:lstStyle/>
          <a:p>
            <a:r>
              <a:rPr lang="en-US" sz="6600" dirty="0" smtClean="0"/>
              <a:t>BREAK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49087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334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Is there a trend? ..a first attempt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0" r="14410"/>
          <a:stretch/>
        </p:blipFill>
        <p:spPr bwMode="auto">
          <a:xfrm>
            <a:off x="533400" y="2986847"/>
            <a:ext cx="7722186" cy="3871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2329"/>
          <a:stretch/>
        </p:blipFill>
        <p:spPr bwMode="auto">
          <a:xfrm>
            <a:off x="1625600" y="762001"/>
            <a:ext cx="5765800" cy="2224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886200" y="3810000"/>
                <a:ext cx="5074466" cy="10297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/>
                        </a:rPr>
                        <m:t>𝑣𝑎𝑟</m:t>
                      </m:r>
                      <m:d>
                        <m:dPr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/>
                                      <a:ea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−2)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800" i="1">
                                  <a:latin typeface="Cambria Math"/>
                                </a:rPr>
                                <m:t>Σ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800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3810000"/>
                <a:ext cx="5074466" cy="1029705"/>
              </a:xfrm>
              <a:prstGeom prst="rect">
                <a:avLst/>
              </a:prstGeom>
              <a:blipFill rotWithShape="1">
                <a:blip r:embed="rId4"/>
                <a:stretch>
                  <a:fillRect r="-27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5638800" y="4876800"/>
            <a:ext cx="3474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*assumes data are independent</a:t>
            </a:r>
            <a:br>
              <a:rPr lang="en-US" dirty="0" smtClean="0"/>
            </a:br>
            <a:r>
              <a:rPr lang="en-US" dirty="0" smtClean="0"/>
              <a:t>  check Wikipedia for a derivation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3200400" y="5791200"/>
            <a:ext cx="2514600" cy="5334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15000" y="6172200"/>
            <a:ext cx="256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Indicates strong evidence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30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Overconfidence of Independence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62025"/>
            <a:ext cx="8686800" cy="1019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Suppose we would like to estimate a simpler quantity, the mean historical SST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05000"/>
            <a:ext cx="6667500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093" y="4876800"/>
            <a:ext cx="4141192" cy="101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1524000" y="3048000"/>
            <a:ext cx="6037036" cy="988544"/>
            <a:chOff x="381000" y="3352800"/>
            <a:chExt cx="6037036" cy="988544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032"/>
            <a:stretch/>
          </p:blipFill>
          <p:spPr bwMode="auto">
            <a:xfrm>
              <a:off x="381000" y="3352800"/>
              <a:ext cx="1955800" cy="988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71"/>
            <a:stretch/>
          </p:blipFill>
          <p:spPr bwMode="auto">
            <a:xfrm>
              <a:off x="2362200" y="3352800"/>
              <a:ext cx="4055836" cy="988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" name="Rectangle 5"/>
          <p:cNvSpPr/>
          <p:nvPr/>
        </p:nvSpPr>
        <p:spPr>
          <a:xfrm>
            <a:off x="2057400" y="4876800"/>
            <a:ext cx="4648200" cy="11461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800600" y="3962400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*sum over elements of the covariance matrix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4343400"/>
            <a:ext cx="76073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 Light" pitchFamily="34" charset="0"/>
              </a:rPr>
              <a:t>Assuming each pair of points Xi, </a:t>
            </a:r>
            <a:r>
              <a:rPr lang="en-US" sz="2400" dirty="0" err="1" smtClean="0">
                <a:latin typeface="Calibri Light" pitchFamily="34" charset="0"/>
              </a:rPr>
              <a:t>Xk</a:t>
            </a:r>
            <a:r>
              <a:rPr lang="en-US" sz="2400" dirty="0" smtClean="0">
                <a:latin typeface="Calibri Light" pitchFamily="34" charset="0"/>
              </a:rPr>
              <a:t> have </a:t>
            </a:r>
            <a:r>
              <a:rPr lang="en-US" sz="2400" dirty="0">
                <a:latin typeface="Calibri Light" pitchFamily="34" charset="0"/>
              </a:rPr>
              <a:t>correlation rho</a:t>
            </a:r>
          </a:p>
        </p:txBody>
      </p:sp>
    </p:spTree>
    <p:extLst>
      <p:ext uri="{BB962C8B-B14F-4D97-AF65-F5344CB8AC3E}">
        <p14:creationId xmlns:p14="http://schemas.microsoft.com/office/powerpoint/2010/main" val="490369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9646"/>
            <a:ext cx="8610600" cy="2819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Simulate 200 datasets with trends and try recovering the parameters with alpha = {0,0.5,0.95}</a:t>
            </a:r>
          </a:p>
          <a:p>
            <a:pPr marL="0" indent="0">
              <a:buNone/>
            </a:pPr>
            <a:r>
              <a:rPr lang="en-US" sz="2400" dirty="0" smtClean="0"/>
              <a:t>Variance of slope increases with autocorrelation</a:t>
            </a:r>
          </a:p>
          <a:p>
            <a:pPr marL="0" indent="0">
              <a:buNone/>
            </a:pPr>
            <a:r>
              <a:rPr lang="en-US" sz="2400" dirty="0" smtClean="0"/>
              <a:t>Basic standard error formula ignores this, like in the mean formula</a:t>
            </a:r>
          </a:p>
          <a:p>
            <a:pPr marL="0" indent="0">
              <a:buNone/>
            </a:pPr>
            <a:r>
              <a:rPr lang="en-US" sz="2400" dirty="0" smtClean="0"/>
              <a:t>Rule of thumb: </a:t>
            </a:r>
            <a:r>
              <a:rPr lang="en-US" sz="2400" dirty="0" err="1" smtClean="0"/>
              <a:t>n_effective</a:t>
            </a:r>
            <a:r>
              <a:rPr lang="en-US" sz="2400" dirty="0" smtClean="0"/>
              <a:t>(alpha) ~ (1-alpha)n</a:t>
            </a:r>
            <a:endParaRPr lang="en-US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334962"/>
          </a:xfrm>
        </p:spPr>
        <p:txBody>
          <a:bodyPr>
            <a:noAutofit/>
          </a:bodyPr>
          <a:lstStyle/>
          <a:p>
            <a:r>
              <a:rPr lang="en-US" sz="3600" dirty="0" smtClean="0"/>
              <a:t>A simulated time series with known trends</a:t>
            </a:r>
            <a:endParaRPr lang="en-US" sz="3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10000"/>
            <a:ext cx="7848599" cy="2691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880210" y="3810000"/>
                <a:ext cx="838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0210" y="3810000"/>
                <a:ext cx="838200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8197" r="-724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198257" y="3810000"/>
                <a:ext cx="106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257" y="3810000"/>
                <a:ext cx="1066800" cy="369332"/>
              </a:xfrm>
              <a:prstGeom prst="rect">
                <a:avLst/>
              </a:prstGeom>
              <a:blipFill rotWithShape="1">
                <a:blip r:embed="rId4"/>
                <a:stretch>
                  <a:fillRect t="-8197" r="-285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636657" y="3810000"/>
                <a:ext cx="106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=0.95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657" y="3810000"/>
                <a:ext cx="1066800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8197" r="-914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166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563562"/>
          </a:xfrm>
        </p:spPr>
        <p:txBody>
          <a:bodyPr>
            <a:noAutofit/>
          </a:bodyPr>
          <a:lstStyle/>
          <a:p>
            <a:r>
              <a:rPr lang="en-US" sz="3600" dirty="0" smtClean="0"/>
              <a:t>The statistical implications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91000" y="1143000"/>
                <a:ext cx="4495800" cy="49831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2*standard error misses the ‘true value’ ~ 40% of the time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𝛼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=0.95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91000" y="1143000"/>
                <a:ext cx="4495800" cy="4983163"/>
              </a:xfrm>
              <a:blipFill rotWithShape="1">
                <a:blip r:embed="rId2"/>
                <a:stretch>
                  <a:fillRect l="-3528" t="-15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7"/>
          <a:stretch/>
        </p:blipFill>
        <p:spPr bwMode="auto">
          <a:xfrm>
            <a:off x="304800" y="1110481"/>
            <a:ext cx="3753899" cy="5421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95955" y="3099347"/>
            <a:ext cx="3619558" cy="3432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257800" y="5040868"/>
                <a:ext cx="838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5040868"/>
                <a:ext cx="838200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8197" r="-729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096000" y="4355068"/>
                <a:ext cx="106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355068"/>
                <a:ext cx="1066800" cy="369332"/>
              </a:xfrm>
              <a:prstGeom prst="rect">
                <a:avLst/>
              </a:prstGeom>
              <a:blipFill rotWithShape="1">
                <a:blip r:embed="rId6"/>
                <a:stretch>
                  <a:fillRect t="-8197" r="-285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086600" y="2863334"/>
                <a:ext cx="106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=0.95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600" y="2863334"/>
                <a:ext cx="1066800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8333" r="-914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838200" y="741149"/>
            <a:ext cx="769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Simulate 200 datasets with </a:t>
            </a:r>
            <a:r>
              <a:rPr lang="en-US" dirty="0" smtClean="0"/>
              <a:t>trend = 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0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1.staticflickr.com/3/2020/2186120627_d51f1eb106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57200"/>
            <a:ext cx="9143999" cy="1470025"/>
          </a:xfrm>
        </p:spPr>
        <p:txBody>
          <a:bodyPr>
            <a:normAutofit fontScale="90000"/>
          </a:bodyPr>
          <a:lstStyle/>
          <a:p>
            <a:r>
              <a:rPr lang="en-US" sz="5300" dirty="0" smtClean="0">
                <a:solidFill>
                  <a:schemeClr val="bg1"/>
                </a:solidFill>
              </a:rPr>
              <a:t>An Introduction to </a:t>
            </a:r>
            <a:br>
              <a:rPr lang="en-US" sz="5300" dirty="0" smtClean="0">
                <a:solidFill>
                  <a:schemeClr val="bg1"/>
                </a:solidFill>
              </a:rPr>
            </a:br>
            <a:r>
              <a:rPr lang="en-US" sz="5300" dirty="0" smtClean="0">
                <a:solidFill>
                  <a:schemeClr val="bg1"/>
                </a:solidFill>
              </a:rPr>
              <a:t>Environmental Statistics</a:t>
            </a:r>
            <a:br>
              <a:rPr lang="en-US" sz="5300" dirty="0" smtClean="0">
                <a:solidFill>
                  <a:schemeClr val="bg1"/>
                </a:solidFill>
              </a:rPr>
            </a:br>
            <a:endParaRPr lang="en-US" sz="1800" i="1" dirty="0">
              <a:solidFill>
                <a:schemeClr val="bg1"/>
              </a:solidFill>
            </a:endParaRPr>
          </a:p>
        </p:txBody>
      </p:sp>
      <p:pic>
        <p:nvPicPr>
          <p:cNvPr id="4100" name="Picture 4" descr="Image result for ozone molecu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7463" y="3414032"/>
            <a:ext cx="232744" cy="23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ozone molecu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9636191">
            <a:off x="2132114" y="3366416"/>
            <a:ext cx="214490" cy="2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17207">
            <a:off x="7682923" y="3309485"/>
            <a:ext cx="318077" cy="12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477" y="3250797"/>
            <a:ext cx="327323" cy="13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027911">
            <a:off x="942527" y="3437227"/>
            <a:ext cx="388709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3865" y="3309484"/>
            <a:ext cx="412572" cy="22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ozone molecul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75214">
            <a:off x="8726474" y="3259064"/>
            <a:ext cx="186047" cy="18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ozone molecu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63240">
            <a:off x="1727408" y="3632408"/>
            <a:ext cx="215163" cy="21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467847">
            <a:off x="8321284" y="3398277"/>
            <a:ext cx="420052" cy="22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25575">
            <a:off x="3276600" y="3299283"/>
            <a:ext cx="318077" cy="12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85800" y="1874361"/>
            <a:ext cx="77724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 Light" pitchFamily="34" charset="0"/>
              </a:rPr>
              <a:t>UCI Data Science Initiative Short Course</a:t>
            </a:r>
            <a:r>
              <a:rPr lang="en-US" sz="4400" dirty="0">
                <a:solidFill>
                  <a:schemeClr val="bg1"/>
                </a:solidFill>
                <a:latin typeface="Calibri Light" pitchFamily="34" charset="0"/>
              </a:rPr>
              <a:t/>
            </a:r>
            <a:br>
              <a:rPr lang="en-US" sz="4400" dirty="0">
                <a:solidFill>
                  <a:schemeClr val="bg1"/>
                </a:solidFill>
                <a:latin typeface="Calibri Light" pitchFamily="34" charset="0"/>
              </a:rPr>
            </a:br>
            <a:r>
              <a:rPr lang="en-US" dirty="0">
                <a:solidFill>
                  <a:schemeClr val="bg1"/>
                </a:solidFill>
                <a:latin typeface="Calibri Light" pitchFamily="34" charset="0"/>
              </a:rPr>
              <a:t>Gregory Britten (gbritten@uci.edu), Yara Mohajerani (ymohajer@uci.edu)</a:t>
            </a:r>
            <a:endParaRPr lang="en-US" dirty="0">
              <a:latin typeface="Calibr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37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8500" y="1524000"/>
            <a:ext cx="5562900" cy="5196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533400" y="76200"/>
            <a:ext cx="7557787" cy="1276350"/>
            <a:chOff x="633412" y="152400"/>
            <a:chExt cx="7557787" cy="1276350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209" r="95100"/>
            <a:stretch/>
          </p:blipFill>
          <p:spPr bwMode="auto">
            <a:xfrm>
              <a:off x="633412" y="152400"/>
              <a:ext cx="371475" cy="1276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7" b="32292"/>
            <a:stretch/>
          </p:blipFill>
          <p:spPr bwMode="auto">
            <a:xfrm>
              <a:off x="1009650" y="152400"/>
              <a:ext cx="7181549" cy="1238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3" t="71875" r="33038"/>
          <a:stretch/>
        </p:blipFill>
        <p:spPr bwMode="auto">
          <a:xfrm>
            <a:off x="4876800" y="990600"/>
            <a:ext cx="4038600" cy="446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2514300" y="2514600"/>
            <a:ext cx="2095650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609950" y="2895600"/>
            <a:ext cx="2590650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361900" y="4495800"/>
            <a:ext cx="2057400" cy="10668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114500" y="4953000"/>
            <a:ext cx="3086100" cy="5334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89557" y="1691332"/>
                <a:ext cx="13389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=0.95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57" y="1691332"/>
                <a:ext cx="1338943" cy="461665"/>
              </a:xfrm>
              <a:prstGeom prst="rect">
                <a:avLst/>
              </a:prstGeom>
              <a:blipFill rotWithShape="1">
                <a:blip r:embed="rId4"/>
                <a:stretch>
                  <a:fillRect t="-10526" r="-11818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6176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487362"/>
          </a:xfrm>
        </p:spPr>
        <p:txBody>
          <a:bodyPr>
            <a:noAutofit/>
          </a:bodyPr>
          <a:lstStyle/>
          <a:p>
            <a:r>
              <a:rPr lang="en-US" sz="3600" dirty="0" smtClean="0"/>
              <a:t>Fitting a Model with Temporal Autocorrelation</a:t>
            </a:r>
            <a:endParaRPr lang="en-US" sz="3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7750629" cy="5564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2329"/>
          <a:stretch/>
        </p:blipFill>
        <p:spPr bwMode="auto">
          <a:xfrm>
            <a:off x="4607494" y="1524000"/>
            <a:ext cx="4344474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3543300" y="4419600"/>
            <a:ext cx="495300" cy="4572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038600" y="4727833"/>
            <a:ext cx="2388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Indicates much weaker </a:t>
            </a:r>
            <a:br>
              <a:rPr lang="en-US" dirty="0" smtClean="0"/>
            </a:br>
            <a:r>
              <a:rPr lang="en-US" dirty="0" smtClean="0"/>
              <a:t>empirical evidence!</a:t>
            </a:r>
            <a:endParaRPr lang="en-US" dirty="0"/>
          </a:p>
        </p:txBody>
      </p:sp>
      <p:pic>
        <p:nvPicPr>
          <p:cNvPr id="12290" name="Picture 2" descr="Image result for pinheiro and bat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886200"/>
            <a:ext cx="1828800" cy="276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4333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Harmonic regression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949" y="1945822"/>
            <a:ext cx="161925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44" y="1945822"/>
            <a:ext cx="44100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644" y="2949576"/>
            <a:ext cx="6984887" cy="444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57" y="3489101"/>
            <a:ext cx="6959487" cy="52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73" y="4397376"/>
            <a:ext cx="7518627" cy="1062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775" y="5857875"/>
            <a:ext cx="2609850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735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Harmonic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69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60" y="838200"/>
            <a:ext cx="8414564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Time Series Decomposition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98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58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Time Series Decomposition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63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Trend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838200"/>
            <a:ext cx="8610600" cy="513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A temporal </a:t>
            </a:r>
            <a:r>
              <a:rPr lang="en-US" sz="2400" dirty="0"/>
              <a:t>t</a:t>
            </a:r>
            <a:r>
              <a:rPr lang="en-US" sz="2400" dirty="0" smtClean="0"/>
              <a:t>rend is best thought of ‘what’s left over’</a:t>
            </a:r>
          </a:p>
          <a:p>
            <a:pPr marL="0" indent="0">
              <a:buNone/>
            </a:pPr>
            <a:r>
              <a:rPr lang="en-US" sz="2400" dirty="0" smtClean="0"/>
              <a:t>This can be extremely difficult to ascertain when the dynamics of the process are not precisely known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9579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Spatial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03300"/>
            <a:ext cx="7086600" cy="58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 descr="Image result for pinheiro and bat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120832"/>
            <a:ext cx="1828800" cy="276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Spatial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54100"/>
            <a:ext cx="726555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764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Model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181600"/>
            <a:ext cx="8763000" cy="1676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14400"/>
            <a:ext cx="8763000" cy="1998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163917"/>
            <a:ext cx="8763000" cy="1921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8684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1.staticflickr.com/3/2020/2186120627_d51f1eb106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ozone molecu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7463" y="3414032"/>
            <a:ext cx="232744" cy="23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ozone molecu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9636191">
            <a:off x="2132114" y="3366416"/>
            <a:ext cx="214490" cy="2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17207">
            <a:off x="7682923" y="3309485"/>
            <a:ext cx="318077" cy="12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477" y="3250797"/>
            <a:ext cx="327323" cy="13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027911">
            <a:off x="942527" y="3437227"/>
            <a:ext cx="388709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3865" y="3309484"/>
            <a:ext cx="412572" cy="22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ozone molecul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75214">
            <a:off x="8726474" y="3259064"/>
            <a:ext cx="186047" cy="18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ozone molecu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63240">
            <a:off x="1727408" y="3632408"/>
            <a:ext cx="215163" cy="21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467847">
            <a:off x="8321284" y="3398277"/>
            <a:ext cx="420052" cy="22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25575">
            <a:off x="3276600" y="3299283"/>
            <a:ext cx="318077" cy="12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762000" y="267831"/>
            <a:ext cx="7772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  <a:t>Is there a statistical trend in observed air quality?</a:t>
            </a:r>
            <a:b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  <a:t/>
            </a:r>
            <a:b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  <a:t>Are times of the year systematically worse? </a:t>
            </a:r>
            <a:b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  <a:t/>
            </a:r>
            <a:b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  <a:t>What environmental factors contribute to the trend?</a:t>
            </a:r>
          </a:p>
        </p:txBody>
      </p:sp>
    </p:spTree>
    <p:extLst>
      <p:ext uri="{BB962C8B-B14F-4D97-AF65-F5344CB8AC3E}">
        <p14:creationId xmlns:p14="http://schemas.microsoft.com/office/powerpoint/2010/main" val="345919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8400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dirty="0" smtClean="0"/>
              <a:t>LUNCH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3608953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1.staticflickr.com/3/2020/2186120627_d51f1eb106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ozone molecu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7463" y="3414032"/>
            <a:ext cx="232744" cy="23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ozone molecu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9636191">
            <a:off x="2132114" y="3366416"/>
            <a:ext cx="214490" cy="2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17207">
            <a:off x="7682923" y="3309485"/>
            <a:ext cx="318077" cy="12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477" y="3250797"/>
            <a:ext cx="327323" cy="13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027911">
            <a:off x="942527" y="3437227"/>
            <a:ext cx="388709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3865" y="3309484"/>
            <a:ext cx="412572" cy="22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ozone molecul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75214">
            <a:off x="8726474" y="3259064"/>
            <a:ext cx="186047" cy="18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ozone molecu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63240">
            <a:off x="1727408" y="3632408"/>
            <a:ext cx="215163" cy="21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467847">
            <a:off x="8321284" y="3398277"/>
            <a:ext cx="420052" cy="22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25575">
            <a:off x="3276600" y="3299283"/>
            <a:ext cx="318077" cy="12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674007" y="1295400"/>
            <a:ext cx="777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alibri Light" pitchFamily="34" charset="0"/>
              </a:rPr>
              <a:t>Description of Environmental Datasets</a:t>
            </a:r>
          </a:p>
        </p:txBody>
      </p:sp>
    </p:spTree>
    <p:extLst>
      <p:ext uri="{BB962C8B-B14F-4D97-AF65-F5344CB8AC3E}">
        <p14:creationId xmlns:p14="http://schemas.microsoft.com/office/powerpoint/2010/main" val="423237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Dataset #1: Ozone time series at single station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452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Dataset #2: Annual Climate data from Oregon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5773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Dataset #3 EPA ozone monitoring sites in Southern California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595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6077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Mid-Point Jupyter Notebook Presentations (3pm)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555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34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Goals of Applied Statistics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04800" y="1143000"/>
            <a:ext cx="5257800" cy="4149251"/>
            <a:chOff x="508000" y="2631957"/>
            <a:chExt cx="4968875" cy="3921243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031"/>
            <a:stretch/>
          </p:blipFill>
          <p:spPr bwMode="auto">
            <a:xfrm>
              <a:off x="508000" y="2631957"/>
              <a:ext cx="4064000" cy="3921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Straight Arrow Connector 4"/>
            <p:cNvCxnSpPr/>
            <p:nvPr/>
          </p:nvCxnSpPr>
          <p:spPr>
            <a:xfrm flipH="1" flipV="1">
              <a:off x="3105149" y="4882298"/>
              <a:ext cx="923926" cy="61183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5-Point Star 7"/>
            <p:cNvSpPr/>
            <p:nvPr/>
          </p:nvSpPr>
          <p:spPr>
            <a:xfrm>
              <a:off x="2809875" y="4653698"/>
              <a:ext cx="228600" cy="228600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38601" y="5335033"/>
              <a:ext cx="14382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Calibri Light" pitchFamily="34" charset="0"/>
                </a:rPr>
                <a:t>Today</a:t>
              </a:r>
              <a:endParaRPr lang="en-US" sz="2400" dirty="0">
                <a:latin typeface="Calibri Light" pitchFamily="34" charset="0"/>
              </a:endParaRPr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181600" y="1752600"/>
            <a:ext cx="38100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Goal of statistics is to learn about the data-generating process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Goals of applied statistics thus often aligned with applied science </a:t>
            </a:r>
          </a:p>
        </p:txBody>
      </p:sp>
      <p:sp>
        <p:nvSpPr>
          <p:cNvPr id="3" name="Rectangle 2"/>
          <p:cNvSpPr/>
          <p:nvPr/>
        </p:nvSpPr>
        <p:spPr>
          <a:xfrm>
            <a:off x="3542836" y="4922919"/>
            <a:ext cx="1349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/>
              <a:t>DATALAB.CC</a:t>
            </a:r>
          </a:p>
        </p:txBody>
      </p:sp>
    </p:spTree>
    <p:extLst>
      <p:ext uri="{BB962C8B-B14F-4D97-AF65-F5344CB8AC3E}">
        <p14:creationId xmlns:p14="http://schemas.microsoft.com/office/powerpoint/2010/main" val="266823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34962"/>
          </a:xfrm>
        </p:spPr>
        <p:txBody>
          <a:bodyPr>
            <a:normAutofit fontScale="90000"/>
          </a:bodyPr>
          <a:lstStyle/>
          <a:p>
            <a:r>
              <a:rPr lang="en-US" dirty="0"/>
              <a:t>Characteristics of environmental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C</a:t>
            </a:r>
            <a:r>
              <a:rPr lang="en-US" dirty="0" smtClean="0"/>
              <a:t>ollected </a:t>
            </a:r>
            <a:r>
              <a:rPr lang="en-US" dirty="0"/>
              <a:t>in time and/or space</a:t>
            </a:r>
          </a:p>
          <a:p>
            <a:pPr>
              <a:buFontTx/>
              <a:buChar char="-"/>
            </a:pPr>
            <a:r>
              <a:rPr lang="en-US" dirty="0"/>
              <a:t>Seasonal, daily, and other cycles</a:t>
            </a:r>
          </a:p>
          <a:p>
            <a:pPr>
              <a:buFontTx/>
              <a:buChar char="-"/>
            </a:pPr>
            <a:r>
              <a:rPr lang="en-US" dirty="0" err="1"/>
              <a:t>Colinearity</a:t>
            </a:r>
            <a:r>
              <a:rPr lang="en-US" dirty="0"/>
              <a:t> among variables</a:t>
            </a:r>
          </a:p>
          <a:p>
            <a:pPr>
              <a:buFontTx/>
              <a:buChar char="-"/>
            </a:pPr>
            <a:r>
              <a:rPr lang="en-US" dirty="0"/>
              <a:t>Observational, measurement error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65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943600"/>
            <a:ext cx="8229600" cy="4873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Periodicity, trend, ‘runs’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90600" y="152400"/>
            <a:ext cx="7010400" cy="5674551"/>
            <a:chOff x="990600" y="152400"/>
            <a:chExt cx="7010400" cy="5674551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600" y="152400"/>
              <a:ext cx="7010400" cy="56745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1676400" y="3124200"/>
              <a:ext cx="510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Global mean monthly air temperature anomaly 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76400" y="240268"/>
              <a:ext cx="510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Sea Surface Temperature 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1507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87" t="6819" r="3432" b="51949"/>
          <a:stretch/>
        </p:blipFill>
        <p:spPr bwMode="auto">
          <a:xfrm>
            <a:off x="1239498" y="445494"/>
            <a:ext cx="6705598" cy="2556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798" y="6071594"/>
            <a:ext cx="7652998" cy="74266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Often interested in relation among variables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3733"/>
          <a:stretch/>
        </p:blipFill>
        <p:spPr bwMode="auto">
          <a:xfrm>
            <a:off x="1143000" y="3200402"/>
            <a:ext cx="7076396" cy="2883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555" t="48051" r="32409" b="46905"/>
          <a:stretch/>
        </p:blipFill>
        <p:spPr bwMode="auto">
          <a:xfrm rot="16200000">
            <a:off x="-83958" y="4234927"/>
            <a:ext cx="2198092" cy="304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173" t="2598" r="25345" b="92531"/>
          <a:stretch/>
        </p:blipFill>
        <p:spPr bwMode="auto">
          <a:xfrm rot="16200000">
            <a:off x="-400467" y="1580733"/>
            <a:ext cx="2831110" cy="255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718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6200" y="76200"/>
            <a:ext cx="8967047" cy="6781800"/>
            <a:chOff x="0" y="0"/>
            <a:chExt cx="9067800" cy="6858000"/>
          </a:xfrm>
        </p:grpSpPr>
        <p:pic>
          <p:nvPicPr>
            <p:cNvPr id="7" name="Picture 2" descr="Image result for mean surface air temperature united states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20" t="14286" r="3041" b="9618"/>
            <a:stretch/>
          </p:blipFill>
          <p:spPr bwMode="auto">
            <a:xfrm>
              <a:off x="0" y="0"/>
              <a:ext cx="9067800" cy="6455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Image result for mean surface air temperature united states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33400" y="5648269"/>
              <a:ext cx="2133600" cy="465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Image result for mean surface air temperature united states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92828" b="1902"/>
            <a:stretch/>
          </p:blipFill>
          <p:spPr bwMode="auto">
            <a:xfrm>
              <a:off x="76200" y="6435843"/>
              <a:ext cx="8991600" cy="422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8010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4686</TotalTime>
  <Words>694</Words>
  <Application>Microsoft Office PowerPoint</Application>
  <PresentationFormat>On-screen Show (4:3)</PresentationFormat>
  <Paragraphs>112</Paragraphs>
  <Slides>46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Outline of Workshop</vt:lpstr>
      <vt:lpstr>How to use Jupyter</vt:lpstr>
      <vt:lpstr>An Introduction to  Environmental Statistics </vt:lpstr>
      <vt:lpstr>PowerPoint Presentation</vt:lpstr>
      <vt:lpstr>Goals of Applied Statistics</vt:lpstr>
      <vt:lpstr>Characteristics of environmental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Generates the Pattern?  Key concept: correlation as a function of lag</vt:lpstr>
      <vt:lpstr>What Generates the Pattern?  Key concept: correlation as a function of lag</vt:lpstr>
      <vt:lpstr>Autocorrelation functions</vt:lpstr>
      <vt:lpstr>The concept of stochastic realization</vt:lpstr>
      <vt:lpstr>The concept of stochastic realization</vt:lpstr>
      <vt:lpstr>The expected variance of a temporal process</vt:lpstr>
      <vt:lpstr>Simulate autocorrelated data (hands-on)</vt:lpstr>
      <vt:lpstr>Estimate the autocorrelation function</vt:lpstr>
      <vt:lpstr>Estimate the autocorrelation function</vt:lpstr>
      <vt:lpstr>The almighty variance-covariance matrix</vt:lpstr>
      <vt:lpstr>Simulate spatially autocorrelated data</vt:lpstr>
      <vt:lpstr>Simulate spatially autocorrelated data</vt:lpstr>
      <vt:lpstr>WHY SHOULD ENVIRONMENTAL SCIENTISTS CARE?</vt:lpstr>
      <vt:lpstr>BREAK</vt:lpstr>
      <vt:lpstr>Is there a trend? ..a first attempt</vt:lpstr>
      <vt:lpstr>The Overconfidence of Independence</vt:lpstr>
      <vt:lpstr>A simulated time series with known trends</vt:lpstr>
      <vt:lpstr>The statistical implications</vt:lpstr>
      <vt:lpstr>PowerPoint Presentation</vt:lpstr>
      <vt:lpstr>Fitting a Model with Temporal Autocorrelation</vt:lpstr>
      <vt:lpstr>Harmonic regression</vt:lpstr>
      <vt:lpstr>Harmonic regression</vt:lpstr>
      <vt:lpstr>Time Series Decomposition</vt:lpstr>
      <vt:lpstr>Time Series Decomposition</vt:lpstr>
      <vt:lpstr>Trend analysis</vt:lpstr>
      <vt:lpstr>Spatial Regression</vt:lpstr>
      <vt:lpstr>Spatial Regression</vt:lpstr>
      <vt:lpstr>Model Selection</vt:lpstr>
      <vt:lpstr>LUNCH</vt:lpstr>
      <vt:lpstr>PowerPoint Presentation</vt:lpstr>
      <vt:lpstr>Dataset #1: Ozone time series at single station</vt:lpstr>
      <vt:lpstr>Dataset #2: Annual Climate data from Oregon</vt:lpstr>
      <vt:lpstr>Dataset #3 EPA ozone monitoring sites in Southern California</vt:lpstr>
      <vt:lpstr>Exercises</vt:lpstr>
      <vt:lpstr>Mid-Point Jupyter Notebook Presentations (3pm)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Environmental Statistics using Stan</dc:title>
  <dc:creator>GREG</dc:creator>
  <cp:lastModifiedBy>PHYTOGREG</cp:lastModifiedBy>
  <cp:revision>114</cp:revision>
  <dcterms:created xsi:type="dcterms:W3CDTF">2017-01-24T01:57:15Z</dcterms:created>
  <dcterms:modified xsi:type="dcterms:W3CDTF">2017-03-22T21:23:09Z</dcterms:modified>
</cp:coreProperties>
</file>